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9266" name="矩形 9"/>
          <p:cNvSpPr/>
          <p:nvPr/>
        </p:nvSpPr>
        <p:spPr>
          <a:xfrm>
            <a:off x="1905000" y="0"/>
            <a:ext cx="609600" cy="6858000"/>
          </a:xfrm>
          <a:prstGeom prst="rect">
            <a:avLst/>
          </a:prstGeom>
          <a:solidFill>
            <a:srgbClr val="FEC2AD">
              <a:alpha val="54117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67" name="矩形 11"/>
          <p:cNvSpPr/>
          <p:nvPr/>
        </p:nvSpPr>
        <p:spPr>
          <a:xfrm>
            <a:off x="1800225" y="0"/>
            <a:ext cx="104775" cy="6858000"/>
          </a:xfrm>
          <a:prstGeom prst="rect">
            <a:avLst/>
          </a:prstGeom>
          <a:solidFill>
            <a:srgbClr val="FFD9CD">
              <a:alpha val="36078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68" name="矩形 13"/>
          <p:cNvSpPr/>
          <p:nvPr/>
        </p:nvSpPr>
        <p:spPr>
          <a:xfrm>
            <a:off x="2514600" y="0"/>
            <a:ext cx="180975" cy="6858000"/>
          </a:xfrm>
          <a:prstGeom prst="rect">
            <a:avLst/>
          </a:prstGeom>
          <a:solidFill>
            <a:srgbClr val="FFD9CD">
              <a:alpha val="69019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69" name="矩形 18"/>
          <p:cNvSpPr/>
          <p:nvPr/>
        </p:nvSpPr>
        <p:spPr>
          <a:xfrm>
            <a:off x="2665413" y="0"/>
            <a:ext cx="230187" cy="6858000"/>
          </a:xfrm>
          <a:prstGeom prst="rect">
            <a:avLst/>
          </a:prstGeom>
          <a:solidFill>
            <a:srgbClr val="FFEDE7">
              <a:alpha val="7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70" name="直接连接符 10"/>
          <p:cNvSpPr/>
          <p:nvPr/>
        </p:nvSpPr>
        <p:spPr>
          <a:xfrm>
            <a:off x="1630363" y="0"/>
            <a:ext cx="0" cy="6858000"/>
          </a:xfrm>
          <a:prstGeom prst="line">
            <a:avLst/>
          </a:prstGeom>
          <a:ln w="57150" cap="flat" cmpd="sng">
            <a:solidFill>
              <a:srgbClr val="FEC2AD">
                <a:alpha val="7215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1" name="直接连接符 17"/>
          <p:cNvSpPr/>
          <p:nvPr/>
        </p:nvSpPr>
        <p:spPr>
          <a:xfrm>
            <a:off x="2438400" y="0"/>
            <a:ext cx="0" cy="6858000"/>
          </a:xfrm>
          <a:prstGeom prst="line">
            <a:avLst/>
          </a:prstGeom>
          <a:ln w="57150" cap="flat" cmpd="sng">
            <a:solidFill>
              <a:srgbClr val="FFEDE7">
                <a:alpha val="8313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2" name="直接连接符 19"/>
          <p:cNvSpPr/>
          <p:nvPr/>
        </p:nvSpPr>
        <p:spPr>
          <a:xfrm>
            <a:off x="2378075" y="0"/>
            <a:ext cx="0" cy="6858000"/>
          </a:xfrm>
          <a:prstGeom prst="line">
            <a:avLst/>
          </a:prstGeom>
          <a:ln w="57150" cap="flat" cmpd="sng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3" name="直接连接符 15"/>
          <p:cNvSpPr/>
          <p:nvPr/>
        </p:nvSpPr>
        <p:spPr>
          <a:xfrm>
            <a:off x="3251200" y="0"/>
            <a:ext cx="0" cy="6858000"/>
          </a:xfrm>
          <a:prstGeom prst="line">
            <a:avLst/>
          </a:prstGeom>
          <a:ln w="28575" cap="flat" cmpd="sng">
            <a:solidFill>
              <a:srgbClr val="FEC2AD">
                <a:alpha val="81175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4" name="直接连接符 14"/>
          <p:cNvSpPr/>
          <p:nvPr/>
        </p:nvSpPr>
        <p:spPr>
          <a:xfrm>
            <a:off x="2590800" y="0"/>
            <a:ext cx="0" cy="6858000"/>
          </a:xfrm>
          <a:prstGeom prst="line">
            <a:avLst/>
          </a:prstGeom>
          <a:ln w="9525" cap="flat" cmpd="sng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5" name="直接连接符 21"/>
          <p:cNvSpPr/>
          <p:nvPr/>
        </p:nvSpPr>
        <p:spPr>
          <a:xfrm>
            <a:off x="10637838" y="0"/>
            <a:ext cx="1587" cy="6858000"/>
          </a:xfrm>
          <a:prstGeom prst="line">
            <a:avLst/>
          </a:prstGeom>
          <a:ln w="57150" cap="flat" cmpd="thickThin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9276" name="矩形 26"/>
          <p:cNvSpPr/>
          <p:nvPr/>
        </p:nvSpPr>
        <p:spPr>
          <a:xfrm>
            <a:off x="2743200" y="0"/>
            <a:ext cx="76200" cy="6858000"/>
          </a:xfrm>
          <a:prstGeom prst="rect">
            <a:avLst/>
          </a:prstGeom>
          <a:solidFill>
            <a:srgbClr val="FEC2AD">
              <a:alpha val="5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77" name="椭圆 20"/>
          <p:cNvSpPr/>
          <p:nvPr/>
        </p:nvSpPr>
        <p:spPr>
          <a:xfrm>
            <a:off x="2133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78" name="椭圆 22"/>
          <p:cNvSpPr/>
          <p:nvPr/>
        </p:nvSpPr>
        <p:spPr>
          <a:xfrm>
            <a:off x="2833688" y="4867275"/>
            <a:ext cx="641350" cy="64135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79" name="椭圆 23"/>
          <p:cNvSpPr/>
          <p:nvPr/>
        </p:nvSpPr>
        <p:spPr>
          <a:xfrm>
            <a:off x="2614613" y="5500688"/>
            <a:ext cx="138112" cy="13652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80" name="椭圆 25"/>
          <p:cNvSpPr/>
          <p:nvPr/>
        </p:nvSpPr>
        <p:spPr>
          <a:xfrm>
            <a:off x="3187700" y="5788025"/>
            <a:ext cx="274638" cy="27463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81" name="椭圆 24"/>
          <p:cNvSpPr/>
          <p:nvPr/>
        </p:nvSpPr>
        <p:spPr>
          <a:xfrm>
            <a:off x="3429000" y="4495800"/>
            <a:ext cx="365125" cy="36512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39282" name="矩形 3"/>
          <p:cNvSpPr/>
          <p:nvPr/>
        </p:nvSpPr>
        <p:spPr>
          <a:xfrm>
            <a:off x="4522629" y="1773238"/>
            <a:ext cx="417068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latin typeface="Century Schoolbook" panose="02040604050505020304" pitchFamily="18" charset="0"/>
                <a:sym typeface="Century Schoolbook" panose="02040604050505020304" pitchFamily="18" charset="0"/>
              </a:rPr>
              <a:t>Classmates</a:t>
            </a:r>
            <a:endParaRPr lang="zh-CN" altLang="en-US" sz="5400" b="1" dirty="0"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 algn="ctr"/>
            <a:r>
              <a:rPr lang="en-US" altLang="zh-CN" sz="5400" b="1" dirty="0">
                <a:latin typeface="Century Schoolbook" panose="02040604050505020304" pitchFamily="18" charset="0"/>
                <a:sym typeface="Century Schoolbook" panose="02040604050505020304" pitchFamily="18" charset="0"/>
              </a:rPr>
              <a:t>Le</a:t>
            </a:r>
            <a:r>
              <a:rPr lang="zh-CN" altLang="en-US" sz="5400" b="1" dirty="0">
                <a:latin typeface="Century Schoolbook" panose="02040604050505020304" pitchFamily="18" charset="0"/>
                <a:sym typeface="Century Schoolbook" panose="02040604050505020304" pitchFamily="18" charset="0"/>
              </a:rPr>
              <a:t>t's check</a:t>
            </a:r>
            <a:endParaRPr lang="zh-CN" altLang="en-US" sz="5400" b="1" dirty="0"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2" name="Text Box 2"/>
          <p:cNvSpPr txBox="1"/>
          <p:nvPr/>
        </p:nvSpPr>
        <p:spPr>
          <a:xfrm>
            <a:off x="1806575" y="371475"/>
            <a:ext cx="4578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Can you say ?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48483" name="TextBox 5"/>
          <p:cNvSpPr/>
          <p:nvPr/>
        </p:nvSpPr>
        <p:spPr>
          <a:xfrm>
            <a:off x="5448300" y="2349500"/>
            <a:ext cx="486791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Amy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/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quiet  friendly/guitar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3000375" y="4581525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and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likes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48485" name="Picture 5" descr="u=2222832837,2710304116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413" y="1412875"/>
            <a:ext cx="3579812" cy="2590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9506" name="Picture 2" descr="rj00010_看图王(1)"/>
          <p:cNvPicPr>
            <a:picLocks noChangeAspect="1"/>
          </p:cNvPicPr>
          <p:nvPr/>
        </p:nvPicPr>
        <p:blipFill>
          <a:blip r:embed="rId1"/>
          <a:srcRect t="55463" b="26575"/>
          <a:stretch>
            <a:fillRect/>
          </a:stretch>
        </p:blipFill>
        <p:spPr>
          <a:xfrm>
            <a:off x="1631950" y="1125538"/>
            <a:ext cx="8620125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950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read and answer.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2136775" y="1412875"/>
            <a:ext cx="6838950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1.What does Sally look like?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2.What's her favorite subject?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3.What does she like?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1554" name="Picture 2" descr="rj00010_看图王(1)"/>
          <p:cNvPicPr>
            <a:picLocks noChangeAspect="1"/>
          </p:cNvPicPr>
          <p:nvPr/>
        </p:nvPicPr>
        <p:blipFill>
          <a:blip r:embed="rId1"/>
          <a:srcRect t="55463" b="26575"/>
          <a:stretch>
            <a:fillRect/>
          </a:stretch>
        </p:blipFill>
        <p:spPr>
          <a:xfrm>
            <a:off x="1631950" y="1125538"/>
            <a:ext cx="8620125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1555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circle the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Oval 4"/>
          <p:cNvSpPr/>
          <p:nvPr/>
        </p:nvSpPr>
        <p:spPr>
          <a:xfrm>
            <a:off x="2568575" y="2205038"/>
            <a:ext cx="5256213" cy="792162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2578" name="Text Box 2"/>
          <p:cNvSpPr txBox="1"/>
          <p:nvPr/>
        </p:nvSpPr>
        <p:spPr>
          <a:xfrm>
            <a:off x="2208213" y="1557338"/>
            <a:ext cx="603631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latin typeface="Times New Roman" panose="02020603050405020304" pitchFamily="18" charset="0"/>
              </a:rPr>
              <a:t>1.What does Sally look like?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sp>
        <p:nvSpPr>
          <p:cNvPr id="152579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2352675" y="2997200"/>
            <a:ext cx="6924040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FF00FF"/>
                </a:solidFill>
                <a:latin typeface="Times New Roman" panose="02020603050405020304" pitchFamily="18" charset="0"/>
              </a:rPr>
              <a:t>She has big eyes.</a:t>
            </a:r>
            <a:endParaRPr lang="zh-CN" altLang="en-US" sz="4000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dirty="0">
                <a:solidFill>
                  <a:srgbClr val="FF00FF"/>
                </a:solidFill>
                <a:latin typeface="Times New Roman" panose="02020603050405020304" pitchFamily="18" charset="0"/>
              </a:rPr>
              <a:t>She is  polite, active and popular.</a:t>
            </a:r>
            <a:endParaRPr lang="zh-CN" altLang="en-US" sz="4000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02" name="Picture 2" descr="rj00010_看图王(1)"/>
          <p:cNvPicPr>
            <a:picLocks noChangeAspect="1"/>
          </p:cNvPicPr>
          <p:nvPr/>
        </p:nvPicPr>
        <p:blipFill>
          <a:blip r:embed="rId1"/>
          <a:srcRect t="55463" b="26575"/>
          <a:stretch>
            <a:fillRect/>
          </a:stretch>
        </p:blipFill>
        <p:spPr>
          <a:xfrm>
            <a:off x="1631950" y="1125538"/>
            <a:ext cx="8620125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03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circle the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2" name="花边圆形2 255"/>
          <p:cNvSpPr/>
          <p:nvPr/>
        </p:nvSpPr>
        <p:spPr>
          <a:xfrm>
            <a:off x="2495550" y="2997200"/>
            <a:ext cx="1728788" cy="6477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4194" y="20"/>
              </a:cxn>
              <a:cxn ang="0">
                <a:pos x="98572" y="20"/>
              </a:cxn>
              <a:cxn ang="0">
                <a:pos x="46800" y="0"/>
              </a:cxn>
              <a:cxn ang="0">
                <a:pos x="55965" y="0"/>
              </a:cxn>
              <a:cxn ang="0">
                <a:pos x="58964" y="2"/>
              </a:cxn>
              <a:cxn ang="0">
                <a:pos x="66131" y="2"/>
              </a:cxn>
              <a:cxn ang="0">
                <a:pos x="73390" y="3"/>
              </a:cxn>
              <a:cxn ang="0">
                <a:pos x="79437" y="5"/>
              </a:cxn>
              <a:cxn ang="0">
                <a:pos x="85692" y="7"/>
              </a:cxn>
              <a:cxn ang="0">
                <a:pos x="89995" y="9"/>
              </a:cxn>
              <a:cxn ang="0">
                <a:pos x="94635" y="11"/>
              </a:cxn>
              <a:cxn ang="0">
                <a:pos x="96775" y="14"/>
              </a:cxn>
              <a:cxn ang="0">
                <a:pos x="99345" y="17"/>
              </a:cxn>
              <a:cxn ang="0">
                <a:pos x="99111" y="20"/>
              </a:cxn>
              <a:cxn ang="0">
                <a:pos x="99250" y="23"/>
              </a:cxn>
              <a:cxn ang="0">
                <a:pos x="96775" y="26"/>
              </a:cxn>
              <a:cxn ang="0">
                <a:pos x="94678" y="29"/>
              </a:cxn>
              <a:cxn ang="0">
                <a:pos x="89995" y="31"/>
              </a:cxn>
              <a:cxn ang="0">
                <a:pos x="85759" y="33"/>
              </a:cxn>
              <a:cxn ang="0">
                <a:pos x="79437" y="35"/>
              </a:cxn>
              <a:cxn ang="0">
                <a:pos x="73474" y="37"/>
              </a:cxn>
              <a:cxn ang="0">
                <a:pos x="66131" y="38"/>
              </a:cxn>
              <a:cxn ang="0">
                <a:pos x="59027" y="39"/>
              </a:cxn>
              <a:cxn ang="0">
                <a:pos x="51383" y="39"/>
              </a:cxn>
              <a:cxn ang="0">
                <a:pos x="43738" y="39"/>
              </a:cxn>
              <a:cxn ang="0">
                <a:pos x="36634" y="38"/>
              </a:cxn>
              <a:cxn ang="0">
                <a:pos x="29292" y="37"/>
              </a:cxn>
              <a:cxn ang="0">
                <a:pos x="23328" y="35"/>
              </a:cxn>
              <a:cxn ang="0">
                <a:pos x="16933" y="33"/>
              </a:cxn>
              <a:cxn ang="0">
                <a:pos x="12770" y="31"/>
              </a:cxn>
              <a:cxn ang="0">
                <a:pos x="7974" y="29"/>
              </a:cxn>
              <a:cxn ang="0">
                <a:pos x="5990" y="26"/>
              </a:cxn>
              <a:cxn ang="0">
                <a:pos x="3420" y="23"/>
              </a:cxn>
              <a:cxn ang="0">
                <a:pos x="3654" y="20"/>
              </a:cxn>
              <a:cxn ang="0">
                <a:pos x="3420" y="17"/>
              </a:cxn>
              <a:cxn ang="0">
                <a:pos x="5990" y="14"/>
              </a:cxn>
              <a:cxn ang="0">
                <a:pos x="7974" y="11"/>
              </a:cxn>
              <a:cxn ang="0">
                <a:pos x="12770" y="9"/>
              </a:cxn>
              <a:cxn ang="0">
                <a:pos x="16933" y="7"/>
              </a:cxn>
              <a:cxn ang="0">
                <a:pos x="23328" y="5"/>
              </a:cxn>
              <a:cxn ang="0">
                <a:pos x="29265" y="3"/>
              </a:cxn>
              <a:cxn ang="0">
                <a:pos x="36634" y="2"/>
              </a:cxn>
              <a:cxn ang="0">
                <a:pos x="43756" y="1"/>
              </a:cxn>
              <a:cxn ang="0">
                <a:pos x="46800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4626" name="Text Box 2"/>
          <p:cNvSpPr txBox="1"/>
          <p:nvPr/>
        </p:nvSpPr>
        <p:spPr>
          <a:xfrm>
            <a:off x="2208213" y="1557338"/>
            <a:ext cx="618172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2.What's her favorite class?</a:t>
            </a:r>
            <a:endParaRPr lang="zh-CN" altLang="en-US" sz="4000" b="1" dirty="0">
              <a:latin typeface="Times New Roman" panose="02020603050405020304" pitchFamily="18" charset="0"/>
            </a:endParaRPr>
          </a:p>
          <a:p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462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2352675" y="2997200"/>
            <a:ext cx="603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FF00FF"/>
                </a:solidFill>
                <a:latin typeface="Times New Roman" panose="02020603050405020304" pitchFamily="18" charset="0"/>
              </a:rPr>
              <a:t>Her favorite class is English.</a:t>
            </a:r>
            <a:endParaRPr lang="zh-CN" altLang="en-US" sz="4000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5650" name="Picture 2" descr="rj00010_看图王(1)"/>
          <p:cNvPicPr>
            <a:picLocks noChangeAspect="1"/>
          </p:cNvPicPr>
          <p:nvPr/>
        </p:nvPicPr>
        <p:blipFill>
          <a:blip r:embed="rId1"/>
          <a:srcRect t="55463" b="26575"/>
          <a:stretch>
            <a:fillRect/>
          </a:stretch>
        </p:blipFill>
        <p:spPr>
          <a:xfrm>
            <a:off x="1631950" y="1125538"/>
            <a:ext cx="8620125" cy="540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5651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circle the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0" name="花边圆形2 255"/>
          <p:cNvSpPr/>
          <p:nvPr/>
        </p:nvSpPr>
        <p:spPr>
          <a:xfrm>
            <a:off x="4079875" y="2997200"/>
            <a:ext cx="2592388" cy="6492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07213" y="20"/>
              </a:cxn>
              <a:cxn ang="0">
                <a:pos x="2520102" y="20"/>
              </a:cxn>
              <a:cxn ang="0">
                <a:pos x="1196515" y="0"/>
              </a:cxn>
              <a:cxn ang="0">
                <a:pos x="1430804" y="0"/>
              </a:cxn>
              <a:cxn ang="0">
                <a:pos x="1507488" y="2"/>
              </a:cxn>
              <a:cxn ang="0">
                <a:pos x="1690729" y="3"/>
              </a:cxn>
              <a:cxn ang="0">
                <a:pos x="1876300" y="3"/>
              </a:cxn>
              <a:cxn ang="0">
                <a:pos x="2030890" y="5"/>
              </a:cxn>
              <a:cxn ang="0">
                <a:pos x="2190811" y="7"/>
              </a:cxn>
              <a:cxn ang="0">
                <a:pos x="2300843" y="9"/>
              </a:cxn>
              <a:cxn ang="0">
                <a:pos x="2419466" y="12"/>
              </a:cxn>
              <a:cxn ang="0">
                <a:pos x="2474162" y="15"/>
              </a:cxn>
              <a:cxn ang="0">
                <a:pos x="2539874" y="17"/>
              </a:cxn>
              <a:cxn ang="0">
                <a:pos x="2533886" y="20"/>
              </a:cxn>
              <a:cxn ang="0">
                <a:pos x="2537445" y="23"/>
              </a:cxn>
              <a:cxn ang="0">
                <a:pos x="2474162" y="26"/>
              </a:cxn>
              <a:cxn ang="0">
                <a:pos x="2420556" y="29"/>
              </a:cxn>
              <a:cxn ang="0">
                <a:pos x="2300843" y="31"/>
              </a:cxn>
              <a:cxn ang="0">
                <a:pos x="2192516" y="34"/>
              </a:cxn>
              <a:cxn ang="0">
                <a:pos x="2030889" y="36"/>
              </a:cxn>
              <a:cxn ang="0">
                <a:pos x="1878446" y="37"/>
              </a:cxn>
              <a:cxn ang="0">
                <a:pos x="1690728" y="38"/>
              </a:cxn>
              <a:cxn ang="0">
                <a:pos x="1509092" y="39"/>
              </a:cxn>
              <a:cxn ang="0">
                <a:pos x="1313658" y="39"/>
              </a:cxn>
              <a:cxn ang="0">
                <a:pos x="1118228" y="39"/>
              </a:cxn>
              <a:cxn ang="0">
                <a:pos x="936586" y="38"/>
              </a:cxn>
              <a:cxn ang="0">
                <a:pos x="748868" y="37"/>
              </a:cxn>
              <a:cxn ang="0">
                <a:pos x="596424" y="36"/>
              </a:cxn>
              <a:cxn ang="0">
                <a:pos x="432918" y="34"/>
              </a:cxn>
              <a:cxn ang="0">
                <a:pos x="326471" y="31"/>
              </a:cxn>
              <a:cxn ang="0">
                <a:pos x="203862" y="29"/>
              </a:cxn>
              <a:cxn ang="0">
                <a:pos x="153150" y="26"/>
              </a:cxn>
              <a:cxn ang="0">
                <a:pos x="87440" y="23"/>
              </a:cxn>
              <a:cxn ang="0">
                <a:pos x="93427" y="20"/>
              </a:cxn>
              <a:cxn ang="0">
                <a:pos x="87441" y="17"/>
              </a:cxn>
              <a:cxn ang="0">
                <a:pos x="153150" y="15"/>
              </a:cxn>
              <a:cxn ang="0">
                <a:pos x="203861" y="12"/>
              </a:cxn>
              <a:cxn ang="0">
                <a:pos x="326472" y="9"/>
              </a:cxn>
              <a:cxn ang="0">
                <a:pos x="432919" y="7"/>
              </a:cxn>
              <a:cxn ang="0">
                <a:pos x="596425" y="5"/>
              </a:cxn>
              <a:cxn ang="0">
                <a:pos x="748189" y="3"/>
              </a:cxn>
              <a:cxn ang="0">
                <a:pos x="936587" y="3"/>
              </a:cxn>
              <a:cxn ang="0">
                <a:pos x="1118669" y="2"/>
              </a:cxn>
              <a:cxn ang="0">
                <a:pos x="1196515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6674" name="Text Box 2"/>
          <p:cNvSpPr txBox="1"/>
          <p:nvPr/>
        </p:nvSpPr>
        <p:spPr>
          <a:xfrm>
            <a:off x="2208213" y="1557338"/>
            <a:ext cx="486727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latin typeface="Times New Roman" panose="02020603050405020304" pitchFamily="18" charset="0"/>
              </a:rPr>
              <a:t>3.What does she like?</a:t>
            </a:r>
            <a:endParaRPr lang="zh-CN" altLang="en-US" sz="4000" b="1" dirty="0">
              <a:latin typeface="Times New Roman" panose="02020603050405020304" pitchFamily="18" charset="0"/>
            </a:endParaRPr>
          </a:p>
          <a:p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6675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352675" y="2997200"/>
            <a:ext cx="544385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FF00FF"/>
                </a:solidFill>
                <a:latin typeface="Times New Roman" panose="02020603050405020304" pitchFamily="18" charset="0"/>
              </a:rPr>
              <a:t>She likes going to parties.</a:t>
            </a:r>
            <a:endParaRPr lang="zh-CN" altLang="en-US" sz="4000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7698" name="Picture 2" descr="rj00010_看图王(1)"/>
          <p:cNvPicPr>
            <a:picLocks noChangeAspect="1"/>
          </p:cNvPicPr>
          <p:nvPr/>
        </p:nvPicPr>
        <p:blipFill>
          <a:blip r:embed="rId1"/>
          <a:srcRect l="8340" t="52333" b="5315"/>
          <a:stretch>
            <a:fillRect/>
          </a:stretch>
        </p:blipFill>
        <p:spPr>
          <a:xfrm>
            <a:off x="2063750" y="117475"/>
            <a:ext cx="8477250" cy="662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3287713" y="4581525"/>
            <a:ext cx="15113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FF"/>
                </a:solidFill>
                <a:latin typeface="Arial" panose="020B0604020202020204" pitchFamily="34" charset="0"/>
              </a:rPr>
              <a:t>popular</a:t>
            </a:r>
            <a:endParaRPr lang="zh-CN" altLang="en-US" sz="2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5087938" y="4652963"/>
            <a:ext cx="15113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FF"/>
                </a:solidFill>
                <a:latin typeface="Arial" panose="020B0604020202020204" pitchFamily="34" charset="0"/>
              </a:rPr>
              <a:t>English</a:t>
            </a:r>
            <a:endParaRPr lang="zh-CN" altLang="en-US" sz="2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1509" name="Text Box 5"/>
          <p:cNvSpPr txBox="1"/>
          <p:nvPr/>
        </p:nvSpPr>
        <p:spPr>
          <a:xfrm>
            <a:off x="6888163" y="4797425"/>
            <a:ext cx="15113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FF"/>
                </a:solidFill>
                <a:latin typeface="Arial" panose="020B0604020202020204" pitchFamily="34" charset="0"/>
              </a:rPr>
              <a:t>drawing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0" name="Text Box 6"/>
          <p:cNvSpPr txBox="1"/>
          <p:nvPr/>
        </p:nvSpPr>
        <p:spPr>
          <a:xfrm>
            <a:off x="2938463" y="5021263"/>
            <a:ext cx="18002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FF"/>
                </a:solidFill>
                <a:latin typeface="Arial" panose="020B0604020202020204" pitchFamily="34" charset="0"/>
              </a:rPr>
              <a:t>go to parties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6816725" y="5302250"/>
            <a:ext cx="15113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 b="1" dirty="0">
                <a:solidFill>
                  <a:srgbClr val="FF00FF"/>
                </a:solidFill>
                <a:latin typeface="Arial" panose="020B0604020202020204" pitchFamily="34" charset="0"/>
              </a:rPr>
              <a:t>careless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/>
      <p:bldP spid="21508" grpId="0" bldLvl="0"/>
      <p:bldP spid="21509" grpId="0" bldLvl="0"/>
      <p:bldP spid="21510" grpId="0" bldLvl="0"/>
      <p:bldP spid="21511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0290" name="Picture 2" descr="u=1303084979,296021404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4838" y="549275"/>
            <a:ext cx="6567487" cy="4392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0291" name="Text Box 3"/>
          <p:cNvSpPr txBox="1"/>
          <p:nvPr/>
        </p:nvSpPr>
        <p:spPr>
          <a:xfrm>
            <a:off x="3144838" y="5373688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quiet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8722" name="Text Box 2"/>
          <p:cNvSpPr txBox="1"/>
          <p:nvPr/>
        </p:nvSpPr>
        <p:spPr>
          <a:xfrm>
            <a:off x="1920875" y="44450"/>
            <a:ext cx="3570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158723" name="Picture 3" descr="rj00011_看图王"/>
          <p:cNvPicPr>
            <a:picLocks noChangeAspect="1"/>
          </p:cNvPicPr>
          <p:nvPr/>
        </p:nvPicPr>
        <p:blipFill>
          <a:blip r:embed="rId1"/>
          <a:srcRect t="9439" b="67793"/>
          <a:stretch>
            <a:fillRect/>
          </a:stretch>
        </p:blipFill>
        <p:spPr>
          <a:xfrm>
            <a:off x="1524000" y="854075"/>
            <a:ext cx="9144000" cy="6003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9746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59747" name="TextBox 3"/>
          <p:cNvSpPr/>
          <p:nvPr/>
        </p:nvSpPr>
        <p:spPr>
          <a:xfrm>
            <a:off x="2784475" y="2565400"/>
            <a:ext cx="7287260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1.运用所学词汇描述自己的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  同学或朋友。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写一篇短文介绍自己的朋友。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1314" name="Picture 2" descr="u=714025402,1088523560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7575" y="1341438"/>
            <a:ext cx="2305050" cy="2951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1315" name="Text Box 3"/>
          <p:cNvSpPr txBox="1"/>
          <p:nvPr/>
        </p:nvSpPr>
        <p:spPr>
          <a:xfrm>
            <a:off x="3432175" y="4941888"/>
            <a:ext cx="57610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is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active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popular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2338" name="Text Box 3"/>
          <p:cNvSpPr txBox="1"/>
          <p:nvPr/>
        </p:nvSpPr>
        <p:spPr>
          <a:xfrm>
            <a:off x="3359150" y="5805488"/>
            <a:ext cx="57610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They are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active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2339" name="Picture 5" descr="c:\documents and settings\administrator\application data\360se6\User Data\temp\1382-110QQZ1169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3613" y="0"/>
            <a:ext cx="4032250" cy="5441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62" name="Text Box 3"/>
          <p:cNvSpPr txBox="1"/>
          <p:nvPr/>
        </p:nvSpPr>
        <p:spPr>
          <a:xfrm>
            <a:off x="3216275" y="4941888"/>
            <a:ext cx="57610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a helpful 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girl.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3363" name="Picture 5" descr="c:\documents and settings\administrator\application data\360se6\User Data\temp\8D601511BC4C2600ED847D245288C4C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75" y="1412875"/>
            <a:ext cx="3937000" cy="2808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Text Box 3"/>
          <p:cNvSpPr txBox="1"/>
          <p:nvPr/>
        </p:nvSpPr>
        <p:spPr>
          <a:xfrm>
            <a:off x="2568575" y="4797425"/>
            <a:ext cx="734377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 my friend,LiPing.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friendly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helpful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likes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playing ping-pong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44387" name="Picture 4" descr="u=415288244,1083510203&amp;fm=21&amp;gp=0"/>
          <p:cNvPicPr>
            <a:picLocks noChangeAspect="1"/>
          </p:cNvPicPr>
          <p:nvPr/>
        </p:nvPicPr>
        <p:blipFill>
          <a:blip r:embed="rId1"/>
          <a:srcRect b="11058"/>
          <a:stretch>
            <a:fillRect/>
          </a:stretch>
        </p:blipFill>
        <p:spPr>
          <a:xfrm>
            <a:off x="6311900" y="909638"/>
            <a:ext cx="3876675" cy="3330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4388" name="TextBox 5"/>
          <p:cNvSpPr/>
          <p:nvPr/>
        </p:nvSpPr>
        <p:spPr>
          <a:xfrm>
            <a:off x="2568575" y="4365625"/>
            <a:ext cx="614616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LiPing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/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friendly helpful/ping-pong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44389" name="Text Box 6"/>
          <p:cNvSpPr txBox="1"/>
          <p:nvPr/>
        </p:nvSpPr>
        <p:spPr>
          <a:xfrm>
            <a:off x="1704975" y="333375"/>
            <a:ext cx="18938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4390" name="Text Box 7"/>
          <p:cNvSpPr txBox="1"/>
          <p:nvPr/>
        </p:nvSpPr>
        <p:spPr>
          <a:xfrm>
            <a:off x="1612900" y="354013"/>
            <a:ext cx="24669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say.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5410" name="Picture 2" descr="u=1077080020,420593266&amp;fm=21&amp;gp=0"/>
          <p:cNvPicPr>
            <a:picLocks noChangeAspect="1"/>
          </p:cNvPicPr>
          <p:nvPr/>
        </p:nvPicPr>
        <p:blipFill>
          <a:blip r:embed="rId1"/>
          <a:srcRect t="-2162" r="31682" b="2003"/>
          <a:stretch>
            <a:fillRect/>
          </a:stretch>
        </p:blipFill>
        <p:spPr>
          <a:xfrm>
            <a:off x="2495550" y="333375"/>
            <a:ext cx="1485900" cy="2374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 txBox="1"/>
          <p:nvPr/>
        </p:nvSpPr>
        <p:spPr>
          <a:xfrm>
            <a:off x="2640013" y="3141663"/>
            <a:ext cx="6840537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 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M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s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 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Zhang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is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quiet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polite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She likes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drawing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45412" name="TextBox 5"/>
          <p:cNvSpPr/>
          <p:nvPr/>
        </p:nvSpPr>
        <p:spPr>
          <a:xfrm>
            <a:off x="4224338" y="1052513"/>
            <a:ext cx="57835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M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s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Zhang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/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quiet  polite/drawing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6434" name="Picture 2" descr="u=306933375,2977771878&amp;fm=21&amp;gp=0"/>
          <p:cNvPicPr>
            <a:picLocks noChangeAspect="1"/>
          </p:cNvPicPr>
          <p:nvPr/>
        </p:nvPicPr>
        <p:blipFill>
          <a:blip r:embed="rId1"/>
          <a:srcRect r="1707" b="3506"/>
          <a:stretch>
            <a:fillRect/>
          </a:stretch>
        </p:blipFill>
        <p:spPr>
          <a:xfrm>
            <a:off x="2352675" y="620713"/>
            <a:ext cx="2879725" cy="3960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6435" name="TextBox 5"/>
          <p:cNvSpPr/>
          <p:nvPr/>
        </p:nvSpPr>
        <p:spPr>
          <a:xfrm>
            <a:off x="4727575" y="2565400"/>
            <a:ext cx="546227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ZhangHua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/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active  careless/skating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424113" y="4725988"/>
            <a:ext cx="6840537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is 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ZhangHua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is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active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careless.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likes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skating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7458" name="Text Box 2"/>
          <p:cNvSpPr txBox="1"/>
          <p:nvPr/>
        </p:nvSpPr>
        <p:spPr>
          <a:xfrm>
            <a:off x="1806575" y="371475"/>
            <a:ext cx="4578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Can you say ?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147459" name="Picture 3" descr="u=1605716875,1137402324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1196975"/>
            <a:ext cx="2592387" cy="3240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7460" name="TextBox 5"/>
          <p:cNvSpPr/>
          <p:nvPr/>
        </p:nvSpPr>
        <p:spPr>
          <a:xfrm>
            <a:off x="4727575" y="2060575"/>
            <a:ext cx="480695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Sam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/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clever  polite/reading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3000375" y="4581525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is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is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and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He likes 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sym typeface="Century Schoolbook" panose="02040604050505020304" pitchFamily="18" charset="0"/>
              </a:rPr>
              <a:t>…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1083</Words>
  <Application>WPS 演示</Application>
  <PresentationFormat>宽屏</PresentationFormat>
  <Paragraphs>101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Century Schoolbook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2018-09-08T14:34:00Z</dcterms:created>
  <dcterms:modified xsi:type="dcterms:W3CDTF">2018-09-08T14:35:57Z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